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50F9BB-0FEE-47D2-A330-EBC6F5DF375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0DFBE3BF-9F2B-4A3B-B8B3-B58BF20E9C13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75815" autoAdjust="0"/>
  </p:normalViewPr>
  <p:slideViewPr>
    <p:cSldViewPr>
      <p:cViewPr varScale="1">
        <p:scale>
          <a:sx n="64" d="100"/>
          <a:sy n="64" d="100"/>
        </p:scale>
        <p:origin x="-194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386" y="15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606C-8D70-4C84-A439-4CE4FAEC2E6C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508E9-7EAE-4A9A-AC16-019F97791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6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Going to talk about solar flares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The flare modelling I’ve been</a:t>
            </a:r>
            <a:r>
              <a:rPr lang="en-GB" baseline="0" dirty="0" smtClean="0"/>
              <a:t> doing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 couple of the things I’ve found so far</a:t>
            </a:r>
          </a:p>
          <a:p>
            <a:pPr marL="628650" lvl="1" indent="-171450">
              <a:buFontTx/>
              <a:buChar char="-"/>
            </a:pPr>
            <a:endParaRPr lang="en-GB" baseline="0" dirty="0"/>
          </a:p>
          <a:p>
            <a:pPr marL="457200" lvl="1" indent="0">
              <a:buFontTx/>
              <a:buNone/>
            </a:pPr>
            <a:r>
              <a:rPr lang="en-GB" baseline="0" dirty="0" smtClean="0"/>
              <a:t>I like flares because they capture the public’s imagination. </a:t>
            </a:r>
          </a:p>
          <a:p>
            <a:pPr marL="457200" lvl="1" indent="0">
              <a:buFontTx/>
              <a:buNone/>
            </a:pPr>
            <a:r>
              <a:rPr lang="en-GB" baseline="0" dirty="0" smtClean="0"/>
              <a:t>They’re seen as scary and majestic</a:t>
            </a:r>
          </a:p>
          <a:p>
            <a:pPr marL="457200" lvl="1" indent="0">
              <a:buFontTx/>
              <a:buNone/>
            </a:pPr>
            <a:r>
              <a:rPr lang="en-GB" baseline="0" dirty="0" smtClean="0"/>
              <a:t>	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Border guard in Seattle, talked about the flare that’s </a:t>
            </a:r>
            <a:r>
              <a:rPr lang="en-GB" baseline="0" dirty="0" err="1" smtClean="0"/>
              <a:t>gonna</a:t>
            </a:r>
            <a:r>
              <a:rPr lang="en-GB" baseline="0" dirty="0" smtClean="0"/>
              <a:t> “kill </a:t>
            </a:r>
            <a:r>
              <a:rPr lang="en-GB" baseline="0" dirty="0" smtClean="0"/>
              <a:t>all the dinosaurs”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6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8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Equivalent</a:t>
            </a:r>
            <a:r>
              <a:rPr lang="en-GB" baseline="0" dirty="0" smtClean="0"/>
              <a:t> to about 2.5 million nuclear bombs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Destructive</a:t>
            </a:r>
            <a:r>
              <a:rPr lang="en-GB" baseline="0" dirty="0" smtClean="0"/>
              <a:t> force of 100 megatons of TNT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Enough energy to power the world for 1 million years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What</a:t>
            </a:r>
            <a:r>
              <a:rPr lang="en-GB" baseline="0" dirty="0" smtClean="0"/>
              <a:t> powers them? Where do they get their energy?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Sun’s magnetic field!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Really interesting from the perspective of a theoretician:</a:t>
            </a:r>
          </a:p>
          <a:p>
            <a:pPr marL="1085850" lvl="2" indent="-171450">
              <a:buFontTx/>
              <a:buChar char="-"/>
            </a:pPr>
            <a:r>
              <a:rPr lang="en-GB" baseline="0" dirty="0" smtClean="0"/>
              <a:t>Lots of processes, complex topology, non-ideal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7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my project</a:t>
            </a:r>
          </a:p>
          <a:p>
            <a:r>
              <a:rPr lang="en-GB" baseline="0" dirty="0" smtClean="0"/>
              <a:t> – simulating flare energy release due to reconnection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Talk about figure on RHS.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scenario I’m looking at arises when the magnetic field arranges itself something like this.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Don’t need to worry about the angles.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These magnetic fields form a current sheet between them (Maxwell-Ampere law)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Flux tube confined within the current sheet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Magnetic energy -&gt; kinetic energy -&gt; thermal energy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Using a software/collection of routines called PREFT.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Simulates the dynamical equations governing the field line retraction after reconnection</a:t>
            </a:r>
          </a:p>
          <a:p>
            <a:pPr marL="171450" indent="-171450">
              <a:buFontTx/>
              <a:buChar char="-"/>
            </a:pPr>
            <a:r>
              <a:rPr lang="en-GB" b="1" baseline="0" dirty="0" smtClean="0"/>
              <a:t>Trying to quantify how the initial conditions (shape, length, </a:t>
            </a:r>
            <a:r>
              <a:rPr lang="en-GB" b="1" baseline="0" dirty="0" err="1" smtClean="0"/>
              <a:t>fieldstrength</a:t>
            </a:r>
            <a:r>
              <a:rPr lang="en-GB" b="1" baseline="0" dirty="0" smtClean="0"/>
              <a:t>, etc.) affect the resulting temperature, density etc. profiles of the shocked fluid</a:t>
            </a:r>
          </a:p>
          <a:p>
            <a:pPr marL="628650" lvl="1" indent="-171450">
              <a:buFontTx/>
              <a:buChar char="-"/>
            </a:pPr>
            <a:r>
              <a:rPr lang="en-GB" b="1" baseline="0" dirty="0" smtClean="0"/>
              <a:t>Also looking at how energy distributes itself in the plasma, and how initial conditions affect this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In PREFT we assume that reconnection has already taken place, then look at the </a:t>
            </a:r>
            <a:r>
              <a:rPr lang="en-GB" baseline="0" dirty="0" err="1" smtClean="0"/>
              <a:t>fieldline</a:t>
            </a:r>
            <a:r>
              <a:rPr lang="en-GB" baseline="0" dirty="0" smtClean="0"/>
              <a:t> retraction of a single </a:t>
            </a:r>
            <a:r>
              <a:rPr lang="en-GB" baseline="0" dirty="0" smtClean="0"/>
              <a:t>1D flux </a:t>
            </a:r>
            <a:r>
              <a:rPr lang="en-GB" baseline="0" dirty="0" smtClean="0"/>
              <a:t>tube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5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equation </a:t>
            </a:r>
            <a:r>
              <a:rPr lang="en-GB" dirty="0" smtClean="0"/>
              <a:t>first</a:t>
            </a:r>
          </a:p>
          <a:p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Total magnetic energy in the sun’s </a:t>
            </a:r>
            <a:r>
              <a:rPr lang="en-GB" baseline="0" dirty="0" smtClean="0"/>
              <a:t>corona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Magneti</a:t>
            </a:r>
            <a:r>
              <a:rPr lang="en-GB" baseline="0" dirty="0" smtClean="0"/>
              <a:t>c energy density integrated over the entire </a:t>
            </a:r>
            <a:r>
              <a:rPr lang="en-GB" baseline="0" dirty="0" smtClean="0"/>
              <a:t>volume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(rewrite it) – we can lower W_B if the flux tubes get </a:t>
            </a:r>
            <a:r>
              <a:rPr lang="en-GB" baseline="0" dirty="0" smtClean="0"/>
              <a:t>shorter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In my project,</a:t>
            </a:r>
            <a:r>
              <a:rPr lang="en-GB" baseline="0" dirty="0" smtClean="0"/>
              <a:t> we hold B constant in a given run then let the system lower its energy by shortening the flux tube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Show animation of flux tube </a:t>
            </a:r>
            <a:r>
              <a:rPr lang="en-GB" baseline="0" dirty="0" smtClean="0"/>
              <a:t>retraction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Magnetic tension force (basically just the Lorentz force) changes the shape of the flux </a:t>
            </a:r>
            <a:r>
              <a:rPr lang="en-GB" baseline="0" dirty="0" smtClean="0"/>
              <a:t>tube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Exactly analogous to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Elastic tension force in an elastic band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RD’s moving out at the Alfven velocity, the “velocity of propagation of disturbances in a magnetized plasma that propagates along the magnetic field lines</a:t>
            </a:r>
            <a:r>
              <a:rPr lang="en-GB" baseline="0" dirty="0" smtClean="0"/>
              <a:t>”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Our initial 90 degree bend splits into two 45 degree </a:t>
            </a:r>
            <a:r>
              <a:rPr lang="en-GB" baseline="0" dirty="0" smtClean="0"/>
              <a:t>bends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Bend is NOT in the middle of the tube – more realistic </a:t>
            </a:r>
            <a:r>
              <a:rPr lang="en-GB" baseline="0" dirty="0" smtClean="0"/>
              <a:t>scenario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PREFT</a:t>
            </a:r>
            <a:r>
              <a:rPr lang="en-GB" baseline="0" dirty="0" smtClean="0"/>
              <a:t> straightens tube when it hits the </a:t>
            </a:r>
            <a:r>
              <a:rPr lang="en-GB" baseline="0" dirty="0" smtClean="0"/>
              <a:t>corona</a:t>
            </a:r>
            <a:endParaRPr lang="en-GB" baseline="0" dirty="0" smtClean="0"/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Otherwise it’ll continue and reform this shape, except “upside down” (just like a plucked string)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0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“Regular” way we think about things – Eulerian</a:t>
            </a:r>
            <a:r>
              <a:rPr lang="en-GB" baseline="0" dirty="0" smtClean="0"/>
              <a:t> grid approach (top of figure)</a:t>
            </a:r>
            <a:endParaRPr lang="en-GB" dirty="0" smtClean="0"/>
          </a:p>
          <a:p>
            <a:r>
              <a:rPr lang="en-GB" dirty="0" err="1" smtClean="0"/>
              <a:t>Lagrangian</a:t>
            </a:r>
            <a:r>
              <a:rPr lang="en-GB" dirty="0" smtClean="0"/>
              <a:t> grid – common</a:t>
            </a:r>
            <a:r>
              <a:rPr lang="en-GB" baseline="0" dirty="0" smtClean="0"/>
              <a:t> technique in fluid mechanics (bottom of figure)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define a grid which moves </a:t>
            </a:r>
            <a:r>
              <a:rPr lang="en-GB" i="1" baseline="0" dirty="0" smtClean="0"/>
              <a:t>with </a:t>
            </a:r>
            <a:r>
              <a:rPr lang="en-GB" i="0" baseline="0" dirty="0" smtClean="0"/>
              <a:t> the fluid and allows us to track an individual fluid element.</a:t>
            </a:r>
          </a:p>
          <a:p>
            <a:r>
              <a:rPr lang="en-GB" i="0" baseline="0" dirty="0" smtClean="0"/>
              <a:t>Each cell contains approx. equal masses of fluid.</a:t>
            </a:r>
          </a:p>
          <a:p>
            <a:r>
              <a:rPr lang="en-GB" i="0" baseline="0" dirty="0" smtClean="0"/>
              <a:t>Especially useful since we’re modelling a 1D flow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We consider things as an observer riding on a fluid element. </a:t>
            </a:r>
          </a:p>
          <a:p>
            <a:endParaRPr lang="en-GB" i="0" baseline="0" dirty="0" smtClean="0"/>
          </a:p>
          <a:p>
            <a:r>
              <a:rPr lang="en-GB" i="0" baseline="0" dirty="0" smtClean="0"/>
              <a:t>Can talk afterward about how the Eulerian and </a:t>
            </a:r>
            <a:r>
              <a:rPr lang="en-GB" i="0" baseline="0" dirty="0" err="1" smtClean="0"/>
              <a:t>Lagrangian</a:t>
            </a:r>
            <a:r>
              <a:rPr lang="en-GB" i="0" baseline="0" dirty="0" smtClean="0"/>
              <a:t> approaches relate to each other.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9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MHD energy equation.</a:t>
            </a:r>
          </a:p>
          <a:p>
            <a:endParaRPr lang="en-GB" dirty="0" smtClean="0"/>
          </a:p>
          <a:p>
            <a:r>
              <a:rPr lang="en-GB" dirty="0" smtClean="0"/>
              <a:t>Go</a:t>
            </a:r>
            <a:r>
              <a:rPr lang="en-GB" baseline="0" dirty="0" smtClean="0"/>
              <a:t> through the equation and talk about individual symbols.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Then go through animation and talk about the terms on the </a:t>
            </a:r>
            <a:r>
              <a:rPr lang="en-GB" baseline="0" dirty="0" err="1" smtClean="0"/>
              <a:t>rhs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="0" u="sng" baseline="0" dirty="0" smtClean="0"/>
              <a:t>Adiabatic work</a:t>
            </a:r>
            <a:r>
              <a:rPr lang="en-GB" b="0" u="none" baseline="0" dirty="0" smtClean="0"/>
              <a:t> – energy input due to change in volume</a:t>
            </a:r>
          </a:p>
          <a:p>
            <a:r>
              <a:rPr lang="en-GB" b="0" u="sng" baseline="0" dirty="0" smtClean="0"/>
              <a:t>Divergence of the heat flux</a:t>
            </a:r>
            <a:r>
              <a:rPr lang="en-GB" b="0" u="none" baseline="0" dirty="0" smtClean="0"/>
              <a:t> – heat flux follows magnetic field lines. Thermal conductivity </a:t>
            </a:r>
            <a:r>
              <a:rPr lang="en-GB" b="0" i="1" u="none" baseline="0" dirty="0" smtClean="0"/>
              <a:t>along</a:t>
            </a:r>
            <a:r>
              <a:rPr lang="en-GB" b="0" i="0" u="none" baseline="0" dirty="0" smtClean="0"/>
              <a:t> field lines much (much) larger (~10 orders of magnitude) than the conductivity transverse to the field lines.</a:t>
            </a:r>
          </a:p>
          <a:p>
            <a:r>
              <a:rPr lang="en-GB" b="0" i="0" u="none" baseline="0" dirty="0" smtClean="0"/>
              <a:t>Means that 1D flux tube modelling is a good idea. </a:t>
            </a:r>
          </a:p>
          <a:p>
            <a:r>
              <a:rPr lang="en-GB" b="0" i="0" u="none" baseline="0" dirty="0" smtClean="0"/>
              <a:t>I’ll talk about the thermal conduction a bit more in a second.</a:t>
            </a:r>
          </a:p>
          <a:p>
            <a:r>
              <a:rPr lang="en-GB" b="0" i="0" u="sng" baseline="0" dirty="0" smtClean="0"/>
              <a:t>Radiative losses</a:t>
            </a:r>
            <a:r>
              <a:rPr lang="en-GB" b="0" i="0" u="none" baseline="0" dirty="0" smtClean="0"/>
              <a:t> </a:t>
            </a:r>
          </a:p>
          <a:p>
            <a:r>
              <a:rPr lang="en-GB" b="0" i="0" u="sng" baseline="0" dirty="0" smtClean="0"/>
              <a:t>Viscous heating</a:t>
            </a:r>
            <a:r>
              <a:rPr lang="en-GB" b="0" i="0" u="none" baseline="0" dirty="0" smtClean="0"/>
              <a:t> – necessary to include a viscosity term due to the shocks</a:t>
            </a:r>
          </a:p>
          <a:p>
            <a:r>
              <a:rPr lang="en-GB" b="0" i="0" u="sng" baseline="0" dirty="0" smtClean="0"/>
              <a:t>Ad hoc source</a:t>
            </a:r>
            <a:r>
              <a:rPr lang="en-GB" b="0" i="0" u="none" baseline="0" dirty="0" smtClean="0"/>
              <a:t> – everything else! Things we don’t yet understand</a:t>
            </a:r>
            <a:endParaRPr lang="en-GB" b="0" u="sng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Thermal conduction coefficient: “Spitzer Harm” conductivity (usually quoted as the </a:t>
            </a:r>
            <a:r>
              <a:rPr lang="en-GB" baseline="0" dirty="0" err="1" smtClean="0"/>
              <a:t>spitzer</a:t>
            </a:r>
            <a:r>
              <a:rPr lang="en-GB" baseline="0" dirty="0" smtClean="0"/>
              <a:t> harm resistivity)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Problematic when temperature gradients become too large. The heat flux (kappa * </a:t>
            </a:r>
            <a:r>
              <a:rPr lang="en-GB" baseline="0" dirty="0" err="1" smtClean="0"/>
              <a:t>gradT</a:t>
            </a:r>
            <a:r>
              <a:rPr lang="en-GB" baseline="0" dirty="0" smtClean="0"/>
              <a:t>) would exceed the amount carried by thermal electrons if they just streamed freely along the flux tube</a:t>
            </a:r>
          </a:p>
          <a:p>
            <a:endParaRPr lang="en-GB" baseline="0" dirty="0" smtClean="0"/>
          </a:p>
          <a:p>
            <a:r>
              <a:rPr lang="en-GB" baseline="0" dirty="0" smtClean="0"/>
              <a:t>-&gt; need to limit the thermal conduction -&gt; introduce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 !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 Increase </a:t>
            </a:r>
            <a:r>
              <a:rPr lang="en-GB" baseline="0" dirty="0" err="1" smtClean="0"/>
              <a:t>inv.xi</a:t>
            </a:r>
            <a:r>
              <a:rPr lang="en-GB" baseline="0" dirty="0" smtClean="0"/>
              <a:t>, decrease thermal conductivity, limit heat flux</a:t>
            </a:r>
          </a:p>
          <a:p>
            <a:r>
              <a:rPr lang="en-GB" baseline="0" dirty="0" err="1" smtClean="0"/>
              <a:t>Inv.xi</a:t>
            </a:r>
            <a:r>
              <a:rPr lang="en-GB" baseline="0" dirty="0" smtClean="0"/>
              <a:t> = 0.0, “classical”/non-limited case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parameter has some </a:t>
            </a:r>
            <a:r>
              <a:rPr lang="en-GB" i="1" baseline="0" dirty="0" smtClean="0"/>
              <a:t>very</a:t>
            </a:r>
            <a:r>
              <a:rPr lang="en-GB" i="0" baseline="0" dirty="0" smtClean="0"/>
              <a:t> interesting effects on the flux tube evolution, which we’ll see later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Explain</a:t>
            </a:r>
            <a:r>
              <a:rPr lang="en-GB" baseline="0" dirty="0" smtClean="0"/>
              <a:t> </a:t>
            </a:r>
            <a:r>
              <a:rPr lang="en-GB" baseline="0" dirty="0" smtClean="0"/>
              <a:t>what we’re actually looking at </a:t>
            </a:r>
            <a:r>
              <a:rPr lang="en-GB" baseline="0" dirty="0" smtClean="0"/>
              <a:t>here (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. what each graph is)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x axis is l -&gt; our position along the flux tube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Bend at ~30Mm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Showing only the left half of the flux tube -&gt; analogous things are happening on the RHS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Chromosphere on the left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Run the gif once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Velocity parallel to the flux tube -&gt; material rushing in to 30Mm (where the bend originally was)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Thermal and pressure fronts form and propagate along the flux </a:t>
            </a:r>
            <a:r>
              <a:rPr lang="en-GB" baseline="0" dirty="0" smtClean="0"/>
              <a:t>tube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Pressure and temperature initially increase in a small region around the 30Mm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Pressure (&amp; density spikes) – relate this to what the velocity’s </a:t>
            </a:r>
            <a:r>
              <a:rPr lang="en-GB" baseline="0" dirty="0" smtClean="0"/>
              <a:t>doing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Straightening</a:t>
            </a:r>
            <a:r>
              <a:rPr lang="en-GB" baseline="0" dirty="0" smtClean="0"/>
              <a:t> the flux tube when it “reaches” the chromosphere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Graph</a:t>
            </a:r>
            <a:r>
              <a:rPr lang="en-GB" u="sng" baseline="0" dirty="0" smtClean="0"/>
              <a:t> 1</a:t>
            </a:r>
            <a:r>
              <a:rPr lang="en-GB" u="none" baseline="0" dirty="0" smtClean="0"/>
              <a:t> – absolute energies, loop energy / time (and how it varies with flux tube length)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Increasing </a:t>
            </a:r>
            <a:r>
              <a:rPr lang="en-GB" u="none" baseline="0" dirty="0" smtClean="0"/>
              <a:t>loop length -&gt; increases the total energy of the system, </a:t>
            </a:r>
            <a:endParaRPr lang="en-GB" u="none" baseline="0" dirty="0" smtClean="0"/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-&gt; increases the amount of energy </a:t>
            </a:r>
            <a:r>
              <a:rPr lang="en-GB" u="none" baseline="0" dirty="0" smtClean="0"/>
              <a:t>released into the loop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Loop energy = thermal energy + parallel kinetic </a:t>
            </a:r>
            <a:r>
              <a:rPr lang="en-GB" u="none" baseline="0" dirty="0" smtClean="0"/>
              <a:t>energy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Note that the tube was straightened at t = 5.0s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Not surprising that the more absolute magnetic energy we </a:t>
            </a:r>
            <a:r>
              <a:rPr lang="en-GB" u="none" baseline="0" dirty="0" smtClean="0"/>
              <a:t>release</a:t>
            </a:r>
            <a:r>
              <a:rPr lang="en-GB" u="none" baseline="0" dirty="0" smtClean="0"/>
              <a:t>, the more energy the loop itself gains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0" indent="0">
              <a:buFontTx/>
              <a:buNone/>
            </a:pPr>
            <a:r>
              <a:rPr lang="en-GB" u="sng" baseline="0" dirty="0" smtClean="0"/>
              <a:t>Graph 2</a:t>
            </a:r>
            <a:r>
              <a:rPr lang="en-GB" u="none" baseline="0" dirty="0" smtClean="0"/>
              <a:t> – energies normalised against the total amount of magnetic energy </a:t>
            </a:r>
            <a:r>
              <a:rPr lang="en-GB" u="none" baseline="0" dirty="0" smtClean="0"/>
              <a:t>released</a:t>
            </a:r>
          </a:p>
          <a:p>
            <a:pPr marL="0" indent="0">
              <a:buFontTx/>
              <a:buNone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I find it a bit surprising that a larger proportion of energy released by the magnetic field of the </a:t>
            </a:r>
            <a:r>
              <a:rPr lang="en-GB" i="1" u="none" baseline="0" dirty="0" smtClean="0"/>
              <a:t>shorter</a:t>
            </a:r>
            <a:r>
              <a:rPr lang="en-GB" i="0" u="none" baseline="0" dirty="0" smtClean="0"/>
              <a:t> tube goes into the loop itself</a:t>
            </a:r>
            <a:r>
              <a:rPr lang="en-GB" i="0" u="none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GB" i="0" u="none" baseline="0" dirty="0" smtClean="0"/>
          </a:p>
          <a:p>
            <a:pPr marL="171450" indent="-171450">
              <a:buFontTx/>
              <a:buChar char="-"/>
            </a:pPr>
            <a:r>
              <a:rPr lang="en-GB" i="0" u="none" baseline="0" dirty="0" smtClean="0"/>
              <a:t>Why is it like this? Not 100% sure. I have a feeling it’s something to do with the gravitational potential energy, but not looked into it </a:t>
            </a:r>
            <a:r>
              <a:rPr lang="en-GB" i="0" u="none" baseline="0" dirty="0" smtClean="0"/>
              <a:t>yet in detail.</a:t>
            </a:r>
            <a:endParaRPr lang="en-GB" i="0" u="none" baseline="0" dirty="0" smtClean="0"/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0" indent="0">
              <a:buFontTx/>
              <a:buNone/>
            </a:pPr>
            <a:r>
              <a:rPr lang="en-GB" i="0" u="none" baseline="0" dirty="0" smtClean="0"/>
              <a:t>It’d be very useful to look at the peak temperature of the flux tube (and </a:t>
            </a:r>
            <a:r>
              <a:rPr lang="en-GB" i="1" u="none" baseline="0" dirty="0" smtClean="0"/>
              <a:t>when</a:t>
            </a:r>
            <a:r>
              <a:rPr lang="en-GB" i="0" u="none" baseline="0" dirty="0" smtClean="0"/>
              <a:t> it reaches that temperature)</a:t>
            </a:r>
          </a:p>
          <a:p>
            <a:pPr marL="0" indent="0">
              <a:buFontTx/>
              <a:buNone/>
            </a:pPr>
            <a:r>
              <a:rPr lang="en-GB" i="0" u="none" baseline="0" dirty="0" smtClean="0"/>
              <a:t>Why? Because we can </a:t>
            </a:r>
            <a:r>
              <a:rPr lang="en-GB" i="1" u="none" baseline="0" dirty="0" smtClean="0"/>
              <a:t>observe</a:t>
            </a:r>
            <a:r>
              <a:rPr lang="en-GB" i="0" u="none" baseline="0" dirty="0" smtClean="0"/>
              <a:t> what the peak temperature of the flare is. </a:t>
            </a:r>
            <a:r>
              <a:rPr lang="en-GB" i="0" u="none" baseline="0" dirty="0" err="1" smtClean="0"/>
              <a:t>Eg</a:t>
            </a:r>
            <a:r>
              <a:rPr lang="en-GB" i="0" u="none" baseline="0" dirty="0" smtClean="0"/>
              <a:t>. By ionisation</a:t>
            </a:r>
          </a:p>
          <a:p>
            <a:pPr marL="0" indent="0">
              <a:buFontTx/>
              <a:buNone/>
            </a:pPr>
            <a:r>
              <a:rPr lang="en-GB" i="0" u="none" baseline="0" dirty="0" smtClean="0"/>
              <a:t>It’d be nice to infer backward information about the flare</a:t>
            </a:r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0" indent="0">
              <a:buFontTx/>
              <a:buNone/>
            </a:pPr>
            <a:r>
              <a:rPr lang="en-GB" i="0" u="sng" baseline="0" dirty="0" smtClean="0"/>
              <a:t>Graph 3</a:t>
            </a:r>
            <a:r>
              <a:rPr lang="en-GB" i="0" u="none" baseline="0" dirty="0" smtClean="0"/>
              <a:t> – peak temperature / retraction flux tube </a:t>
            </a:r>
            <a:r>
              <a:rPr lang="en-GB" i="0" u="none" baseline="0" dirty="0" smtClean="0"/>
              <a:t>length</a:t>
            </a:r>
          </a:p>
          <a:p>
            <a:pPr marL="0" indent="0">
              <a:buFontTx/>
              <a:buNone/>
            </a:pPr>
            <a:endParaRPr lang="en-GB" i="0" u="none" baseline="0" dirty="0" smtClean="0"/>
          </a:p>
          <a:p>
            <a:pPr marL="171450" indent="-171450">
              <a:buFontTx/>
              <a:buChar char="-"/>
            </a:pPr>
            <a:r>
              <a:rPr lang="en-GB" i="0" u="none" baseline="0" dirty="0" smtClean="0"/>
              <a:t>That is, for a given starting length of the flux tube, we run the simulation and then look at what the maximum value of temperature </a:t>
            </a:r>
            <a:r>
              <a:rPr lang="en-GB" i="0" u="none" baseline="0" dirty="0" smtClean="0"/>
              <a:t>is</a:t>
            </a:r>
          </a:p>
          <a:p>
            <a:pPr marL="171450" indent="-171450">
              <a:buFontTx/>
              <a:buChar char="-"/>
            </a:pPr>
            <a:endParaRPr lang="en-GB" i="0" u="none" baseline="0" dirty="0" smtClean="0"/>
          </a:p>
          <a:p>
            <a:pPr marL="171450" indent="-171450">
              <a:buFontTx/>
              <a:buChar char="-"/>
            </a:pPr>
            <a:r>
              <a:rPr lang="en-GB" i="0" u="none" baseline="0" dirty="0" smtClean="0"/>
              <a:t>The theory matches the simulation up until a constant additive factor. </a:t>
            </a:r>
            <a:r>
              <a:rPr lang="en-GB" i="0" u="none" baseline="0" dirty="0" err="1" smtClean="0"/>
              <a:t>Tpeak</a:t>
            </a:r>
            <a:r>
              <a:rPr lang="en-GB" i="0" u="none" baseline="0" dirty="0" smtClean="0"/>
              <a:t> varies with L ^ (2/7</a:t>
            </a:r>
            <a:r>
              <a:rPr lang="en-GB" i="0" u="none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GB" i="0" u="none" baseline="0" dirty="0" smtClean="0"/>
          </a:p>
          <a:p>
            <a:pPr marL="171450" indent="-171450">
              <a:buFontTx/>
              <a:buChar char="-"/>
            </a:pPr>
            <a:r>
              <a:rPr lang="en-GB" i="0" u="none" baseline="0" dirty="0" smtClean="0"/>
              <a:t>Gaps in data along the x axis -&gt; simply because I haven’t done runs at these values yet (they take quite a while)</a:t>
            </a:r>
          </a:p>
          <a:p>
            <a:pPr marL="171450" indent="-171450">
              <a:buFontTx/>
              <a:buChar char="-"/>
            </a:pPr>
            <a:endParaRPr lang="en-GB" i="0" u="none" baseline="0" dirty="0" smtClean="0"/>
          </a:p>
          <a:p>
            <a:pPr marL="171450" indent="-171450">
              <a:buFontTx/>
              <a:buChar char="-"/>
            </a:pPr>
            <a:r>
              <a:rPr lang="en-GB" i="0" u="none" baseline="0" dirty="0" smtClean="0"/>
              <a:t>Similar graphs can be plotted for bend angle or magnetic field, and the theory seems to match them up to the same additive constant – GOOD SIGN </a:t>
            </a:r>
            <a:r>
              <a:rPr lang="en-GB" i="0" u="none" baseline="0" dirty="0" smtClean="0">
                <a:sym typeface="Wingdings" panose="05000000000000000000" pitchFamily="2" charset="2"/>
              </a:rPr>
              <a:t>  </a:t>
            </a:r>
          </a:p>
          <a:p>
            <a:pPr marL="171450" indent="-171450">
              <a:buFontTx/>
              <a:buChar char="-"/>
            </a:pPr>
            <a:endParaRPr lang="en-GB" i="0" u="non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GB" i="0" u="none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GB" i="0" u="none" baseline="0" dirty="0" smtClean="0">
                <a:sym typeface="Wingdings" panose="05000000000000000000" pitchFamily="2" charset="2"/>
              </a:rPr>
              <a:t>Segue: these graphs for non-limited heat flux. What happens as we vary xi? (next slide)</a:t>
            </a:r>
            <a:endParaRPr lang="en-GB" u="sng" baseline="0" dirty="0" smtClean="0"/>
          </a:p>
          <a:p>
            <a:pPr marL="0" indent="0">
              <a:buFontTx/>
              <a:buNone/>
            </a:pPr>
            <a:endParaRPr lang="en-GB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3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Graph 1</a:t>
            </a:r>
            <a:r>
              <a:rPr lang="en-GB" u="none" baseline="0" dirty="0" smtClean="0"/>
              <a:t> – gif of pressure/temperature evolution in time for different values of </a:t>
            </a:r>
            <a:r>
              <a:rPr lang="en-GB" u="none" baseline="0" dirty="0" err="1" smtClean="0"/>
              <a:t>inv.xi</a:t>
            </a:r>
            <a:r>
              <a:rPr lang="en-GB" u="none" baseline="0" dirty="0" smtClean="0"/>
              <a:t>. </a:t>
            </a:r>
            <a:endParaRPr lang="en-GB" u="none" baseline="0" dirty="0" smtClean="0"/>
          </a:p>
          <a:p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Run </a:t>
            </a:r>
            <a:r>
              <a:rPr lang="en-GB" u="none" baseline="0" dirty="0" smtClean="0"/>
              <a:t>gif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Increasing </a:t>
            </a:r>
            <a:r>
              <a:rPr lang="en-GB" u="none" baseline="0" dirty="0" err="1" smtClean="0"/>
              <a:t>inv.xi</a:t>
            </a:r>
            <a:r>
              <a:rPr lang="en-GB" u="none" baseline="0" dirty="0" smtClean="0"/>
              <a:t> </a:t>
            </a:r>
            <a:r>
              <a:rPr lang="en-GB" u="none" baseline="0" dirty="0" smtClean="0"/>
              <a:t>steepens the pressure and temperature fronts, </a:t>
            </a:r>
            <a:endParaRPr lang="en-GB" u="none" baseline="0" dirty="0" smtClean="0"/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Increasing </a:t>
            </a:r>
            <a:r>
              <a:rPr lang="en-GB" u="none" baseline="0" dirty="0" err="1" smtClean="0"/>
              <a:t>inv.xi</a:t>
            </a:r>
            <a:r>
              <a:rPr lang="en-GB" u="none" baseline="0" dirty="0" smtClean="0"/>
              <a:t> raises the peak pressures and temperatures</a:t>
            </a:r>
          </a:p>
          <a:p>
            <a:pPr marL="171450" indent="-171450">
              <a:buFontTx/>
              <a:buChar char="-"/>
            </a:pPr>
            <a:endParaRPr lang="en-GB" u="none" baseline="0" dirty="0" smtClean="0"/>
          </a:p>
          <a:p>
            <a:pPr marL="171450" indent="-171450">
              <a:buFontTx/>
              <a:buChar char="-"/>
            </a:pPr>
            <a:r>
              <a:rPr lang="en-GB" u="none" baseline="0" dirty="0" smtClean="0"/>
              <a:t>Increasing </a:t>
            </a:r>
            <a:r>
              <a:rPr lang="en-GB" u="none" baseline="0" dirty="0" err="1" smtClean="0"/>
              <a:t>inv.xi</a:t>
            </a:r>
            <a:r>
              <a:rPr lang="en-GB" u="none" baseline="0" dirty="0" smtClean="0"/>
              <a:t> </a:t>
            </a:r>
            <a:r>
              <a:rPr lang="en-GB" u="none" baseline="0" dirty="0" smtClean="0"/>
              <a:t>– temperature/pressure fronts take longer to reach the chromosphere than the shorter ones,</a:t>
            </a:r>
            <a:r>
              <a:rPr lang="en-GB" b="1" u="none" baseline="0" dirty="0" smtClean="0"/>
              <a:t> even though the flux tube is retracting at the same speed</a:t>
            </a:r>
            <a:r>
              <a:rPr lang="en-GB" b="1" u="none" baseline="0" dirty="0" smtClean="0"/>
              <a:t>.</a:t>
            </a:r>
          </a:p>
          <a:p>
            <a:pPr marL="628650" lvl="1" indent="-171450">
              <a:buFontTx/>
              <a:buChar char="-"/>
            </a:pPr>
            <a:r>
              <a:rPr lang="en-GB" b="0" u="none" baseline="0" dirty="0" smtClean="0"/>
              <a:t>This means that sometimes the tube will straighten </a:t>
            </a:r>
            <a:r>
              <a:rPr lang="en-GB" b="0" i="1" u="none" baseline="0" dirty="0" smtClean="0"/>
              <a:t>before</a:t>
            </a:r>
            <a:r>
              <a:rPr lang="en-GB" b="0" i="0" u="none" baseline="0" dirty="0" smtClean="0"/>
              <a:t> the fronts reach the chromosphere</a:t>
            </a:r>
            <a:endParaRPr lang="en-GB" b="0" u="none" baseline="0" dirty="0" smtClean="0"/>
          </a:p>
          <a:p>
            <a:pPr marL="171450" indent="-171450">
              <a:buFontTx/>
              <a:buChar char="-"/>
            </a:pPr>
            <a:endParaRPr lang="en-GB" b="1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Makes sense, since we’re limiting how quickly heat can be conducted along the tube</a:t>
            </a:r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0" indent="0">
              <a:buFontTx/>
              <a:buNone/>
            </a:pPr>
            <a:r>
              <a:rPr lang="en-GB" b="0" u="sng" baseline="0" dirty="0" smtClean="0"/>
              <a:t>Graph 2</a:t>
            </a:r>
            <a:r>
              <a:rPr lang="en-GB" b="0" u="none" baseline="0" dirty="0" smtClean="0"/>
              <a:t> – static graph of how </a:t>
            </a:r>
            <a:r>
              <a:rPr lang="en-GB" b="0" u="none" baseline="0" dirty="0" err="1" smtClean="0"/>
              <a:t>inv.hflf</a:t>
            </a:r>
            <a:r>
              <a:rPr lang="en-GB" b="0" u="none" baseline="0" dirty="0" smtClean="0"/>
              <a:t> affects the way our temperature peak changes with flux tube </a:t>
            </a:r>
            <a:r>
              <a:rPr lang="en-GB" b="0" u="none" baseline="0" dirty="0" smtClean="0"/>
              <a:t>length</a:t>
            </a:r>
          </a:p>
          <a:p>
            <a:pPr marL="0" indent="0">
              <a:buFontTx/>
              <a:buNone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c.f. the analogous graph on previous slide (theory/simulation</a:t>
            </a:r>
            <a:r>
              <a:rPr lang="en-GB" b="0" u="none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Increasing xi increases the peak temperatures, as expected from </a:t>
            </a:r>
            <a:r>
              <a:rPr lang="en-GB" b="0" u="none" baseline="0" dirty="0" smtClean="0"/>
              <a:t>gif</a:t>
            </a:r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Theory works for </a:t>
            </a:r>
            <a:r>
              <a:rPr lang="en-GB" b="0" u="none" baseline="0" dirty="0" err="1" smtClean="0"/>
              <a:t>inv.hflf</a:t>
            </a:r>
            <a:r>
              <a:rPr lang="en-GB" b="0" u="none" baseline="0" dirty="0" smtClean="0"/>
              <a:t> = 0.0, but not for other values of </a:t>
            </a:r>
            <a:r>
              <a:rPr lang="en-GB" b="0" u="none" baseline="0" dirty="0" err="1" smtClean="0"/>
              <a:t>inv.hflf</a:t>
            </a:r>
            <a:r>
              <a:rPr lang="en-GB" b="0" u="none" baseline="0" dirty="0" smtClean="0"/>
              <a:t>. </a:t>
            </a:r>
            <a:endParaRPr lang="en-GB" b="0" u="none" baseline="0" dirty="0" smtClean="0"/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Analogous graphs for when we vary magnetic field strength or bend </a:t>
            </a:r>
            <a:r>
              <a:rPr lang="en-GB" b="0" u="none" baseline="0" dirty="0" smtClean="0"/>
              <a:t>angle</a:t>
            </a:r>
          </a:p>
          <a:p>
            <a:pPr marL="171450" indent="-171450">
              <a:buFontTx/>
              <a:buChar char="-"/>
            </a:pPr>
            <a:endParaRPr lang="en-GB" b="0" u="none" baseline="0" dirty="0" smtClean="0"/>
          </a:p>
          <a:p>
            <a:pPr marL="171450" indent="-171450">
              <a:buFontTx/>
              <a:buChar char="-"/>
            </a:pPr>
            <a:r>
              <a:rPr lang="en-GB" b="0" u="none" baseline="0" dirty="0" smtClean="0"/>
              <a:t>It’d be really interesting to see in more quantitative detail how </a:t>
            </a:r>
            <a:r>
              <a:rPr lang="en-GB" b="0" u="none" baseline="0" dirty="0" err="1" smtClean="0"/>
              <a:t>inv.hflf</a:t>
            </a:r>
            <a:r>
              <a:rPr lang="en-GB" b="0" u="none" baseline="0" dirty="0" smtClean="0"/>
              <a:t> affects things</a:t>
            </a:r>
          </a:p>
          <a:p>
            <a:pPr marL="628650" lvl="1" indent="-171450">
              <a:buFontTx/>
              <a:buChar char="-"/>
            </a:pPr>
            <a:r>
              <a:rPr lang="en-GB" b="0" u="none" baseline="0" dirty="0" err="1" smtClean="0"/>
              <a:t>Eg</a:t>
            </a:r>
            <a:r>
              <a:rPr lang="en-GB" b="0" u="none" baseline="0" dirty="0" smtClean="0"/>
              <a:t>. It seems to want to make graph of </a:t>
            </a:r>
            <a:r>
              <a:rPr lang="en-GB" b="0" u="none" baseline="0" dirty="0" err="1" smtClean="0"/>
              <a:t>peakT</a:t>
            </a:r>
            <a:r>
              <a:rPr lang="en-GB" b="0" u="none" baseline="0" dirty="0" smtClean="0"/>
              <a:t> / bend angle more sinusoidal, which is really </a:t>
            </a:r>
            <a:r>
              <a:rPr lang="en-GB" b="0" u="none" baseline="0" dirty="0" smtClean="0"/>
              <a:t>interesting since the theory says that </a:t>
            </a:r>
            <a:r>
              <a:rPr lang="en-GB" b="0" u="none" baseline="0" dirty="0" err="1" smtClean="0"/>
              <a:t>peakT</a:t>
            </a:r>
            <a:r>
              <a:rPr lang="en-GB" b="0" u="none" baseline="0" dirty="0" smtClean="0"/>
              <a:t> varies </a:t>
            </a:r>
            <a:r>
              <a:rPr lang="en-GB" b="0" u="none" baseline="0" dirty="0" err="1" smtClean="0"/>
              <a:t>sinusoidally</a:t>
            </a:r>
            <a:r>
              <a:rPr lang="en-GB" b="0" u="none" baseline="0" dirty="0" smtClean="0"/>
              <a:t> with bend angle</a:t>
            </a:r>
          </a:p>
          <a:p>
            <a:pPr marL="457200" lvl="1" indent="0">
              <a:buFontTx/>
              <a:buNone/>
            </a:pPr>
            <a:endParaRPr lang="en-GB" b="0" u="none" baseline="0" dirty="0" smtClean="0"/>
          </a:p>
          <a:p>
            <a:pPr marL="457200" lvl="1" indent="0">
              <a:buFontTx/>
              <a:buNone/>
            </a:pPr>
            <a:endParaRPr lang="en-GB" b="0" u="none" baseline="0" dirty="0" smtClean="0"/>
          </a:p>
          <a:p>
            <a:pPr marL="457200" lvl="1" indent="0">
              <a:buFontTx/>
              <a:buNone/>
            </a:pPr>
            <a:r>
              <a:rPr lang="en-GB" b="0" u="none" baseline="0" dirty="0" smtClean="0"/>
              <a:t>Things I want to do for the rest of the summer:</a:t>
            </a:r>
          </a:p>
          <a:p>
            <a:pPr marL="457200" lvl="1" indent="0">
              <a:buFontTx/>
              <a:buNone/>
            </a:pPr>
            <a:r>
              <a:rPr lang="en-GB" b="0" u="none" baseline="0" dirty="0" smtClean="0"/>
              <a:t>	- quantitatively investigate how changing </a:t>
            </a:r>
            <a:r>
              <a:rPr lang="en-GB" b="0" u="none" baseline="0" dirty="0" err="1" smtClean="0"/>
              <a:t>inv.xi</a:t>
            </a:r>
            <a:r>
              <a:rPr lang="en-GB" b="0" u="none" baseline="0" dirty="0" smtClean="0"/>
              <a:t> affects things</a:t>
            </a:r>
          </a:p>
          <a:p>
            <a:pPr marL="457200" lvl="1" indent="0">
              <a:buFontTx/>
              <a:buNone/>
            </a:pPr>
            <a:r>
              <a:rPr lang="en-GB" b="0" u="none" baseline="0" dirty="0" smtClean="0"/>
              <a:t>	- investigate how changing the position of the bend affects things</a:t>
            </a:r>
          </a:p>
          <a:p>
            <a:pPr marL="457200" lvl="1" indent="0">
              <a:buFontTx/>
              <a:buNone/>
            </a:pPr>
            <a:r>
              <a:rPr lang="en-GB" b="0" u="none" baseline="0" dirty="0" smtClean="0"/>
              <a:t>		- I know already that it’ll change </a:t>
            </a:r>
            <a:r>
              <a:rPr lang="en-GB" b="0" u="none" baseline="0" dirty="0" err="1" smtClean="0"/>
              <a:t>eg</a:t>
            </a:r>
            <a:r>
              <a:rPr lang="en-GB" b="0" u="none" baseline="0" dirty="0" smtClean="0"/>
              <a:t>. </a:t>
            </a:r>
            <a:r>
              <a:rPr lang="en-GB" b="0" u="none" baseline="0" dirty="0" err="1" smtClean="0"/>
              <a:t>peakT</a:t>
            </a:r>
            <a:r>
              <a:rPr lang="en-GB" b="0" u="none" baseline="0" dirty="0" smtClean="0"/>
              <a:t> by a couple MK</a:t>
            </a:r>
            <a:endParaRPr lang="en-GB" b="0" u="none" baseline="0" dirty="0" smtClean="0"/>
          </a:p>
          <a:p>
            <a:pPr marL="457200" lvl="1" indent="0">
              <a:buFontTx/>
              <a:buNone/>
            </a:pPr>
            <a:endParaRPr lang="en-GB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08E9-7EAE-4A9A-AC16-019F977911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4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83F948-52E3-4755-A4E2-E2E76EA2CCE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7DEC593-06BA-4BB9-A3D4-AF791861BE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Simulating shocks in solar flares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Matthew Thornton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472514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“If there is a solar flare or a nuclear war, a thousand cans of pickled turnips aren’t going to save you.”</a:t>
            </a:r>
            <a:r>
              <a:rPr lang="en-GB" dirty="0" smtClean="0"/>
              <a:t> </a:t>
            </a:r>
          </a:p>
          <a:p>
            <a:pPr algn="r"/>
            <a:r>
              <a:rPr lang="en-GB" i="1" dirty="0" smtClean="0"/>
              <a:t>-</a:t>
            </a:r>
            <a:r>
              <a:rPr lang="en-GB" dirty="0" smtClean="0"/>
              <a:t>Sarah </a:t>
            </a:r>
            <a:r>
              <a:rPr lang="en-GB" dirty="0" err="1" smtClean="0"/>
              <a:t>Lotz</a:t>
            </a:r>
            <a:r>
              <a:rPr lang="en-GB" dirty="0" smtClean="0"/>
              <a:t>, </a:t>
            </a:r>
            <a:r>
              <a:rPr lang="en-GB" i="1" dirty="0" smtClean="0"/>
              <a:t>The Three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173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Lang</a:t>
            </a:r>
            <a:r>
              <a:rPr lang="en-US" dirty="0"/>
              <a:t>, K. R. (2001). </a:t>
            </a:r>
            <a:r>
              <a:rPr lang="en-US" i="1" dirty="0"/>
              <a:t>The Cambridge </a:t>
            </a:r>
            <a:r>
              <a:rPr lang="en-US" i="1" dirty="0" err="1"/>
              <a:t>Encylcopedia</a:t>
            </a:r>
            <a:r>
              <a:rPr lang="en-US" i="1" dirty="0"/>
              <a:t> of the </a:t>
            </a:r>
            <a:r>
              <a:rPr lang="en-US" i="1" dirty="0" smtClean="0"/>
              <a:t>	Sun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smtClean="0"/>
              <a:t>	Cambridge</a:t>
            </a:r>
            <a:r>
              <a:rPr lang="en-US" dirty="0"/>
              <a:t>: Cambridge University Press.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Longcope</a:t>
            </a:r>
            <a:r>
              <a:rPr lang="en-US" dirty="0"/>
              <a:t>, D., &amp; </a:t>
            </a:r>
            <a:r>
              <a:rPr lang="en-US" dirty="0" err="1"/>
              <a:t>Klimchuk</a:t>
            </a:r>
            <a:r>
              <a:rPr lang="en-US" dirty="0"/>
              <a:t>. (2015 ). How gas-dynamic </a:t>
            </a:r>
            <a:r>
              <a:rPr lang="en-US" dirty="0" smtClean="0"/>
              <a:t>	flare 	models </a:t>
            </a:r>
            <a:r>
              <a:rPr lang="en-US" dirty="0"/>
              <a:t>powered by </a:t>
            </a:r>
            <a:r>
              <a:rPr lang="en-US" dirty="0" err="1"/>
              <a:t>Petshek</a:t>
            </a:r>
            <a:r>
              <a:rPr lang="en-US" dirty="0"/>
              <a:t> reconnection differ </a:t>
            </a:r>
            <a:r>
              <a:rPr lang="en-US" dirty="0" smtClean="0"/>
              <a:t>	from 	those </a:t>
            </a:r>
            <a:r>
              <a:rPr lang="en-US" dirty="0"/>
              <a:t>with ad hoc energy sources. (Submitted).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Priest</a:t>
            </a:r>
            <a:r>
              <a:rPr lang="en-US" dirty="0"/>
              <a:t>, E., &amp; Forbes, T. (2000). </a:t>
            </a:r>
            <a:r>
              <a:rPr lang="en-US" i="1" dirty="0"/>
              <a:t>Magnetic Reconnection: </a:t>
            </a:r>
            <a:r>
              <a:rPr lang="en-US" i="1" dirty="0" smtClean="0"/>
              <a:t>	MHD 	Theory </a:t>
            </a:r>
            <a:r>
              <a:rPr lang="en-US" i="1" dirty="0"/>
              <a:t>and Applications.</a:t>
            </a:r>
            <a:r>
              <a:rPr lang="en-US" dirty="0"/>
              <a:t> Cambridge: </a:t>
            </a:r>
            <a:r>
              <a:rPr lang="en-US" dirty="0" smtClean="0"/>
              <a:t>	Cambridge 	University </a:t>
            </a:r>
            <a:r>
              <a:rPr lang="en-US" dirty="0"/>
              <a:t>Press.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Takagi</a:t>
            </a:r>
            <a:r>
              <a:rPr lang="en-US" dirty="0"/>
              <a:t>, S.; et. al. (2011). A review of full </a:t>
            </a:r>
            <a:r>
              <a:rPr lang="en-US" dirty="0" err="1"/>
              <a:t>eulerian</a:t>
            </a:r>
            <a:r>
              <a:rPr lang="en-US" dirty="0"/>
              <a:t> methods </a:t>
            </a:r>
            <a:r>
              <a:rPr lang="en-US" dirty="0" smtClean="0"/>
              <a:t>	</a:t>
            </a:r>
            <a:r>
              <a:rPr lang="en-US" smtClean="0"/>
              <a:t>for 	fluid </a:t>
            </a:r>
            <a:r>
              <a:rPr lang="en-US" dirty="0"/>
              <a:t>structure interaction problems. </a:t>
            </a:r>
            <a:r>
              <a:rPr lang="en-US" i="1" dirty="0"/>
              <a:t>J. Appl. </a:t>
            </a:r>
            <a:r>
              <a:rPr lang="en-US" i="1" dirty="0" smtClean="0"/>
              <a:t>	Mech</a:t>
            </a:r>
            <a:r>
              <a:rPr lang="en-US" dirty="0"/>
              <a:t>.</a:t>
            </a:r>
            <a:endParaRPr lang="en-GB" dirty="0"/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87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Flares are among the most energetic solar events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950"/>
            <a:ext cx="4038600" cy="4038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Release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GB" dirty="0" smtClean="0"/>
                  <a:t> energy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 seconds</a:t>
                </a:r>
              </a:p>
              <a:p>
                <a:r>
                  <a:rPr lang="en-GB" dirty="0" smtClean="0"/>
                  <a:t>Release of stored magnetic energy </a:t>
                </a:r>
              </a:p>
              <a:p>
                <a:r>
                  <a:rPr lang="en-GB" dirty="0" smtClean="0"/>
                  <a:t>Active regions heated to tens of </a:t>
                </a:r>
                <a:r>
                  <a:rPr lang="en-GB" dirty="0" err="1" smtClean="0"/>
                  <a:t>megakelvin</a:t>
                </a:r>
                <a:endParaRPr lang="en-GB" dirty="0" smtClean="0"/>
              </a:p>
              <a:p>
                <a:r>
                  <a:rPr lang="en-GB" dirty="0" smtClean="0"/>
                  <a:t>Observed in radio, soft/hard </a:t>
                </a:r>
                <a:r>
                  <a:rPr lang="en-GB" dirty="0" err="1" smtClean="0"/>
                  <a:t>xrays</a:t>
                </a:r>
                <a:r>
                  <a:rPr lang="en-GB" dirty="0" smtClean="0"/>
                  <a:t>, EUV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115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“…reconnection is essentially a topological restructuring of a magnetic field caused by a change in the connectivity of its field lines.” (Priest &amp; Forbes, 2000)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1323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Project simulates flare energy release due to reconnection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8629"/>
            <a:ext cx="4038600" cy="4507242"/>
          </a:xfrm>
        </p:spPr>
      </p:pic>
      <p:sp>
        <p:nvSpPr>
          <p:cNvPr id="6" name="TextBox 5"/>
          <p:cNvSpPr txBox="1"/>
          <p:nvPr/>
        </p:nvSpPr>
        <p:spPr>
          <a:xfrm>
            <a:off x="4644008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Longcope</a:t>
            </a:r>
            <a:r>
              <a:rPr lang="en-GB" dirty="0"/>
              <a:t> &amp; </a:t>
            </a:r>
            <a:r>
              <a:rPr lang="en-GB" dirty="0" err="1"/>
              <a:t>Klimchuk</a:t>
            </a:r>
            <a:r>
              <a:rPr lang="en-GB" dirty="0"/>
              <a:t> 2015 (submitted)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Magnetic energy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411760" y="3510300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Kinetic energy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411760" y="4446404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1620" y="514230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Thermal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focus on what happens to a single flux tube after reconnection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69550" y="1700808"/>
                <a:ext cx="3960676" cy="108012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GB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dV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69550" y="1700808"/>
                <a:ext cx="3960676" cy="108012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hape_n200.gi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416175"/>
            <a:ext cx="4038600" cy="32321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6096" y="2780928"/>
                <a:ext cx="3240360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𝑑𝑙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80928"/>
                <a:ext cx="3240360" cy="984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8670" y="4653136"/>
                <a:ext cx="4256699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GB" dirty="0" smtClean="0"/>
                  <a:t> field can release energy by becoming shorter!</a:t>
                </a:r>
              </a:p>
              <a:p>
                <a:endParaRPr lang="en-GB" dirty="0"/>
              </a:p>
              <a:p>
                <a:r>
                  <a:rPr lang="en-GB" dirty="0" smtClean="0"/>
                  <a:t>Magnetic tension force straightens flux tube</a:t>
                </a:r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670" y="4653136"/>
                <a:ext cx="4256699" cy="1510926"/>
              </a:xfrm>
              <a:prstGeom prst="rect">
                <a:avLst/>
              </a:prstGeom>
              <a:blipFill rotWithShape="1">
                <a:blip r:embed="rId8"/>
                <a:stretch>
                  <a:fillRect l="-1146" b="-5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72182" y="3764980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Longcope</a:t>
            </a:r>
            <a:r>
              <a:rPr lang="en-GB" sz="1400" dirty="0" smtClean="0"/>
              <a:t> &amp; </a:t>
            </a:r>
            <a:r>
              <a:rPr lang="en-GB" sz="1400" dirty="0" err="1" smtClean="0"/>
              <a:t>Klimchuck</a:t>
            </a:r>
            <a:r>
              <a:rPr lang="en-GB" sz="1400" dirty="0" smtClean="0"/>
              <a:t>, 2015 (Submitted)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0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PREFT uses a </a:t>
            </a:r>
            <a:r>
              <a:rPr lang="en-GB" dirty="0" err="1" smtClean="0"/>
              <a:t>Lagrangian</a:t>
            </a:r>
            <a:r>
              <a:rPr lang="en-GB" dirty="0" smtClean="0"/>
              <a:t> grid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Define a grid which moves </a:t>
            </a:r>
            <a:r>
              <a:rPr lang="en-GB" i="1" dirty="0" smtClean="0"/>
              <a:t>with</a:t>
            </a:r>
            <a:r>
              <a:rPr lang="en-GB" dirty="0" smtClean="0"/>
              <a:t> the fluid</a:t>
            </a:r>
          </a:p>
          <a:p>
            <a:r>
              <a:rPr lang="en-GB" dirty="0" smtClean="0"/>
              <a:t>We measure things as an observer sitting on a fluid element</a:t>
            </a:r>
          </a:p>
          <a:p>
            <a:r>
              <a:rPr lang="en-GB" dirty="0" smtClean="0"/>
              <a:t>Cells contain approx. equal masses of fluid</a:t>
            </a:r>
          </a:p>
          <a:p>
            <a:r>
              <a:rPr lang="en-GB" dirty="0" smtClean="0"/>
              <a:t>Good method for modelling 1D flows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640" b="7614"/>
          <a:stretch/>
        </p:blipFill>
        <p:spPr>
          <a:xfrm>
            <a:off x="5868144" y="1844824"/>
            <a:ext cx="1975495" cy="3392785"/>
          </a:xfrm>
        </p:spPr>
      </p:pic>
      <p:sp>
        <p:nvSpPr>
          <p:cNvPr id="6" name="Rectangle 5"/>
          <p:cNvSpPr/>
          <p:nvPr/>
        </p:nvSpPr>
        <p:spPr>
          <a:xfrm>
            <a:off x="7798407" y="3212976"/>
            <a:ext cx="216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52120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Takagi, S. </a:t>
            </a:r>
            <a:r>
              <a:rPr lang="en-GB" i="1" dirty="0" smtClean="0"/>
              <a:t>et al</a:t>
            </a:r>
            <a:r>
              <a:rPr lang="en-GB" dirty="0" smtClean="0"/>
              <a:t>,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7156437" y="2906763"/>
            <a:ext cx="648072" cy="43679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724128" y="2799874"/>
            <a:ext cx="1368152" cy="58570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431328" y="2915301"/>
            <a:ext cx="1148784" cy="43281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67944" y="2040644"/>
            <a:ext cx="1296144" cy="730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79712" y="2040644"/>
            <a:ext cx="1944216" cy="710183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solve the MHD energy and momentum equations iteratively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49016"/>
                <a:ext cx="5323286" cy="89269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GB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𝑑𝑇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ba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.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⃑"/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𝑙𝑜𝑔𝐵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GB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GB" b="0" i="0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den>
                          </m:f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49016"/>
                <a:ext cx="5323286" cy="89269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31328" y="2771031"/>
                <a:ext cx="471267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𝜇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bar>
                                  <m:bar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</m:bar>
                              </m:e>
                            </m:acc>
                            <m:r>
                              <a:rPr lang="en-GB" b="0" i="1" smtClean="0">
                                <a:latin typeface="Cambria Math"/>
                              </a:rPr>
                              <m:t> . 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8" y="2771031"/>
                <a:ext cx="4712672" cy="5770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979712" y="2771031"/>
            <a:ext cx="360040" cy="288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305041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adiabatic work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20" idx="1"/>
          </p:cNvCxnSpPr>
          <p:nvPr/>
        </p:nvCxnSpPr>
        <p:spPr>
          <a:xfrm flipH="1">
            <a:off x="5436097" y="1957533"/>
            <a:ext cx="1193228" cy="3193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325" y="163436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ivergence of</a:t>
            </a:r>
          </a:p>
          <a:p>
            <a:r>
              <a:rPr lang="en-GB" dirty="0" smtClean="0"/>
              <a:t>the heat flux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141624" y="3235077"/>
            <a:ext cx="289704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5402" y="341974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adiative losses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092280" y="2492896"/>
            <a:ext cx="720080" cy="306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60404" y="226498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viscous</a:t>
            </a:r>
          </a:p>
          <a:p>
            <a:r>
              <a:rPr lang="en-GB" dirty="0" smtClean="0"/>
              <a:t>heating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804509" y="3343562"/>
            <a:ext cx="223875" cy="157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25258" y="3422285"/>
            <a:ext cx="106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ad hoc</a:t>
            </a:r>
            <a:r>
              <a:rPr lang="en-GB" dirty="0" smtClean="0"/>
              <a:t> source</a:t>
            </a:r>
            <a:endParaRPr lang="en-GB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9512" y="4509120"/>
            <a:ext cx="14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Conduction coefficient: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38683" y="4628575"/>
                <a:ext cx="1596719" cy="40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𝑠𝑝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83" y="4628575"/>
                <a:ext cx="1596719" cy="407419"/>
              </a:xfrm>
              <a:prstGeom prst="rect">
                <a:avLst/>
              </a:prstGeom>
              <a:blipFill rotWithShape="1">
                <a:blip r:embed="rId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61399" y="5155451"/>
                <a:ext cx="3608937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𝑠𝑝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1+ 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𝑠𝑝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𝑙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99" y="5155451"/>
                <a:ext cx="3608937" cy="6689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216654" y="3604409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Longcope</a:t>
            </a:r>
            <a:r>
              <a:rPr lang="en-GB" sz="1400" dirty="0" smtClean="0"/>
              <a:t> &amp; </a:t>
            </a:r>
            <a:r>
              <a:rPr lang="en-GB" sz="1400" dirty="0" err="1" smtClean="0"/>
              <a:t>Klimchuck</a:t>
            </a:r>
            <a:r>
              <a:rPr lang="en-GB" sz="1400" dirty="0" smtClean="0"/>
              <a:t>, 2015 (Submitted)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43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22" grpId="0" animBg="1"/>
      <p:bldP spid="12" grpId="0" animBg="1"/>
      <p:bldP spid="8" grpId="0" animBg="1"/>
      <p:bldP spid="11" grpId="0"/>
      <p:bldP spid="20" grpId="0"/>
      <p:bldP spid="25" grpId="0"/>
      <p:bldP spid="32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EFTsample inv_hflf0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163" y="1600200"/>
            <a:ext cx="7559675" cy="4876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PREFT run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1556792"/>
                <a:ext cx="32403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Bend angle 90deg</a:t>
                </a:r>
              </a:p>
              <a:p>
                <a:r>
                  <a:rPr lang="en-GB" dirty="0" smtClean="0"/>
                  <a:t>|B| = 75G</a:t>
                </a:r>
              </a:p>
              <a:p>
                <a:r>
                  <a:rPr lang="en-GB" dirty="0" smtClean="0"/>
                  <a:t>L = 74Mm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=0.0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56792"/>
                <a:ext cx="324036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695" t="-2538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4038600" cy="26789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3698540" cy="29588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53" y="692696"/>
            <a:ext cx="4038600" cy="323088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64" y="260648"/>
            <a:ext cx="8229600" cy="99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Some results: increasing tube length -&gt; more loop energy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512" y="4005064"/>
                <a:ext cx="2448272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 = 75G</a:t>
                </a:r>
                <a:br>
                  <a:rPr lang="en-GB" dirty="0" smtClean="0"/>
                </a:br>
                <a:r>
                  <a:rPr lang="en-GB" dirty="0" smtClean="0"/>
                  <a:t>bend angle  = 90deg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= 0.0</a:t>
                </a:r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05064"/>
                <a:ext cx="2448272" cy="946991"/>
              </a:xfrm>
              <a:prstGeom prst="rect">
                <a:avLst/>
              </a:prstGeom>
              <a:blipFill rotWithShape="1">
                <a:blip r:embed="rId6"/>
                <a:stretch>
                  <a:fillRect l="-1990" t="-3226" b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8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Varying </a:t>
            </a:r>
            <a:r>
              <a:rPr lang="el-GR" sz="3200" dirty="0" smtClean="0"/>
              <a:t>ξ</a:t>
            </a:r>
            <a:r>
              <a:rPr lang="en-GB" sz="3200" baseline="30000" dirty="0" smtClean="0"/>
              <a:t>-1</a:t>
            </a:r>
            <a:r>
              <a:rPr lang="en-GB" sz="3200" dirty="0" smtClean="0"/>
              <a:t> sharpens fronts and raises peak temperatures</a:t>
            </a:r>
            <a:endParaRPr lang="en-GB" sz="3200" dirty="0"/>
          </a:p>
        </p:txBody>
      </p:sp>
      <p:pic>
        <p:nvPicPr>
          <p:cNvPr id="6" name="PT_inv_hflf_set_1.gi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484784"/>
            <a:ext cx="3538538" cy="471805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67" y="1340768"/>
            <a:ext cx="5203633" cy="4162906"/>
          </a:xfrm>
        </p:spPr>
      </p:pic>
    </p:spTree>
    <p:extLst>
      <p:ext uri="{BB962C8B-B14F-4D97-AF65-F5344CB8AC3E}">
        <p14:creationId xmlns:p14="http://schemas.microsoft.com/office/powerpoint/2010/main" val="22557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642</TotalTime>
  <Words>1907</Words>
  <Application>Microsoft Office PowerPoint</Application>
  <PresentationFormat>On-screen Show (4:3)</PresentationFormat>
  <Paragraphs>254</Paragraphs>
  <Slides>10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Simulating shocks in solar flares</vt:lpstr>
      <vt:lpstr>Flares are among the most energetic solar events</vt:lpstr>
      <vt:lpstr>“…reconnection is essentially a topological restructuring of a magnetic field caused by a change in the connectivity of its field lines.” (Priest &amp; Forbes, 2000)</vt:lpstr>
      <vt:lpstr>We focus on what happens to a single flux tube after reconnection</vt:lpstr>
      <vt:lpstr>PREFT uses a Lagrangian grid method</vt:lpstr>
      <vt:lpstr>We solve the MHD energy and momentum equations iteratively</vt:lpstr>
      <vt:lpstr>A typical PREFT run</vt:lpstr>
      <vt:lpstr>Some results: increasing tube length -&gt; more loop energy</vt:lpstr>
      <vt:lpstr>Varying ξ-1 sharpens fronts and raises peak temperatures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MatthewThornton</dc:creator>
  <cp:lastModifiedBy>MatthewThornton</cp:lastModifiedBy>
  <cp:revision>101</cp:revision>
  <cp:lastPrinted>2015-07-13T16:22:11Z</cp:lastPrinted>
  <dcterms:created xsi:type="dcterms:W3CDTF">2015-07-10T14:24:30Z</dcterms:created>
  <dcterms:modified xsi:type="dcterms:W3CDTF">2015-07-13T17:17:23Z</dcterms:modified>
</cp:coreProperties>
</file>